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Montserrat"/>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85fc4d761e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85fc4d761e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85fc4d761e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85fc4d761e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85fc4d761e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85fc4d761e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85fc4d761e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85fc4d761e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85fc4d761e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85fc4d761e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85fc4d761e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85fc4d761e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85fc4d761e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85fc4d761e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85fc4d761e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85fc4d761e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85fc4d761e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85fc4d761e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85fc4d761e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85fc4d761e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85fc4d761e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85fc4d761e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85fc4d761e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85fc4d761e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85fc4d761e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85fc4d761e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85fc4d761e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85fc4d761e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85fc4d761e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85fc4d761e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85fc4d761e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85fc4d761e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85fc4d761e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85fc4d761e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85fc4d761e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85fc4d761e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85fc4d761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85fc4d761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85fc4d761e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85fc4d761e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85fc4d761e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85fc4d761e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85fc4d761e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85fc4d761e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85fc4d761e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5fc4d761e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85fc4d761e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85fc4d761e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85fc4d761e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85fc4d761e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2383575" y="374075"/>
            <a:ext cx="69000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PROYECTO </a:t>
            </a:r>
            <a:endParaRPr/>
          </a:p>
          <a:p>
            <a:pPr indent="0" lvl="0" marL="0" rtl="0" algn="ctr">
              <a:spcBef>
                <a:spcPts val="0"/>
              </a:spcBef>
              <a:spcAft>
                <a:spcPts val="0"/>
              </a:spcAft>
              <a:buNone/>
            </a:pPr>
            <a:r>
              <a:rPr lang="es"/>
              <a:t>ANSUS BOLERAS</a:t>
            </a:r>
            <a:endParaRPr/>
          </a:p>
        </p:txBody>
      </p:sp>
      <p:sp>
        <p:nvSpPr>
          <p:cNvPr id="135" name="Google Shape;135;p13"/>
          <p:cNvSpPr txBox="1"/>
          <p:nvPr>
            <p:ph idx="1" type="subTitle"/>
          </p:nvPr>
        </p:nvSpPr>
        <p:spPr>
          <a:xfrm>
            <a:off x="592325" y="3537725"/>
            <a:ext cx="3284100" cy="131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100"/>
              <a:t>Autores:  </a:t>
            </a:r>
            <a:endParaRPr sz="2100"/>
          </a:p>
          <a:p>
            <a:pPr indent="0" lvl="0" marL="0" rtl="0" algn="l">
              <a:spcBef>
                <a:spcPts val="0"/>
              </a:spcBef>
              <a:spcAft>
                <a:spcPts val="0"/>
              </a:spcAft>
              <a:buNone/>
            </a:pPr>
            <a:r>
              <a:rPr lang="es" sz="2100"/>
              <a:t>Andrea Peña Calvin </a:t>
            </a:r>
            <a:endParaRPr sz="2100"/>
          </a:p>
          <a:p>
            <a:pPr indent="0" lvl="0" marL="0" rtl="0" algn="l">
              <a:spcBef>
                <a:spcPts val="0"/>
              </a:spcBef>
              <a:spcAft>
                <a:spcPts val="0"/>
              </a:spcAft>
              <a:buNone/>
            </a:pPr>
            <a:r>
              <a:rPr lang="es" sz="2100"/>
              <a:t>Jesús Sánchez Granado</a:t>
            </a:r>
            <a:endParaRPr sz="2100"/>
          </a:p>
        </p:txBody>
      </p:sp>
      <p:sp>
        <p:nvSpPr>
          <p:cNvPr id="136" name="Google Shape;136;p13"/>
          <p:cNvSpPr txBox="1"/>
          <p:nvPr/>
        </p:nvSpPr>
        <p:spPr>
          <a:xfrm>
            <a:off x="3443775" y="1952975"/>
            <a:ext cx="4779600" cy="1471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 sz="1600">
                <a:solidFill>
                  <a:srgbClr val="FFFFFF"/>
                </a:solidFill>
              </a:rPr>
              <a:t>Esta presentación es una breve guía del funcionamiento y del diseño del proyecto. Para obtener información más completa se recomienda leer la documentación adjunta.</a:t>
            </a:r>
            <a:endParaRPr sz="16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pic>
        <p:nvPicPr>
          <p:cNvPr id="206" name="Google Shape;206;p22"/>
          <p:cNvPicPr preferRelativeResize="0"/>
          <p:nvPr/>
        </p:nvPicPr>
        <p:blipFill rotWithShape="1">
          <a:blip r:embed="rId3">
            <a:alphaModFix/>
          </a:blip>
          <a:srcRect b="39878" l="0" r="0" t="11807"/>
          <a:stretch/>
        </p:blipFill>
        <p:spPr>
          <a:xfrm>
            <a:off x="993300" y="1416850"/>
            <a:ext cx="7157400" cy="1945250"/>
          </a:xfrm>
          <a:prstGeom prst="rect">
            <a:avLst/>
          </a:prstGeom>
          <a:noFill/>
          <a:ln>
            <a:noFill/>
          </a:ln>
        </p:spPr>
      </p:pic>
      <p:sp>
        <p:nvSpPr>
          <p:cNvPr id="207" name="Google Shape;207;p22"/>
          <p:cNvSpPr txBox="1"/>
          <p:nvPr/>
        </p:nvSpPr>
        <p:spPr>
          <a:xfrm>
            <a:off x="924600" y="3750975"/>
            <a:ext cx="7226100" cy="843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 sz="1600">
                <a:solidFill>
                  <a:srgbClr val="FFFFFF"/>
                </a:solidFill>
              </a:rPr>
              <a:t>Al acceder a la reserva desde zapatillas, se puede  seleccionar la talla y el número de unidades de esta que necesitamos, así como ver las zapatillas que ya se han alquilado.</a:t>
            </a:r>
            <a:endParaRPr sz="16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sp>
        <p:nvSpPr>
          <p:cNvPr id="213" name="Google Shape;213;p23"/>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600">
                <a:latin typeface="Arial"/>
                <a:ea typeface="Arial"/>
                <a:cs typeface="Arial"/>
                <a:sym typeface="Arial"/>
              </a:rPr>
              <a:t>Por último, podremos acceder a la sección de “mis reservas ” para modificarlas o cancelarlas.</a:t>
            </a:r>
            <a:endParaRPr sz="1600">
              <a:latin typeface="Arial"/>
              <a:ea typeface="Arial"/>
              <a:cs typeface="Arial"/>
              <a:sym typeface="Arial"/>
            </a:endParaRPr>
          </a:p>
        </p:txBody>
      </p:sp>
      <p:pic>
        <p:nvPicPr>
          <p:cNvPr id="214" name="Google Shape;214;p23"/>
          <p:cNvPicPr preferRelativeResize="0"/>
          <p:nvPr/>
        </p:nvPicPr>
        <p:blipFill rotWithShape="1">
          <a:blip r:embed="rId3">
            <a:alphaModFix/>
          </a:blip>
          <a:srcRect b="33830" l="0" r="10047" t="11569"/>
          <a:stretch/>
        </p:blipFill>
        <p:spPr>
          <a:xfrm>
            <a:off x="1517225" y="2275500"/>
            <a:ext cx="6599448" cy="2253301"/>
          </a:xfrm>
          <a:prstGeom prst="rect">
            <a:avLst/>
          </a:prstGeom>
          <a:noFill/>
          <a:ln>
            <a:noFill/>
          </a:ln>
        </p:spPr>
      </p:pic>
      <p:cxnSp>
        <p:nvCxnSpPr>
          <p:cNvPr id="215" name="Google Shape;215;p23"/>
          <p:cNvCxnSpPr/>
          <p:nvPr/>
        </p:nvCxnSpPr>
        <p:spPr>
          <a:xfrm rot="10800000">
            <a:off x="5786100" y="2464500"/>
            <a:ext cx="4200" cy="214500"/>
          </a:xfrm>
          <a:prstGeom prst="straightConnector1">
            <a:avLst/>
          </a:prstGeom>
          <a:noFill/>
          <a:ln cap="flat" cmpd="sng" w="9525">
            <a:solidFill>
              <a:srgbClr val="FF0000"/>
            </a:solidFill>
            <a:prstDash val="solid"/>
            <a:round/>
            <a:headEnd len="med" w="med" type="none"/>
            <a:tailEnd len="med" w="med" type="triangle"/>
          </a:ln>
        </p:spPr>
      </p:cxnSp>
      <p:sp>
        <p:nvSpPr>
          <p:cNvPr id="216" name="Google Shape;216;p23"/>
          <p:cNvSpPr/>
          <p:nvPr/>
        </p:nvSpPr>
        <p:spPr>
          <a:xfrm>
            <a:off x="5460750" y="2275500"/>
            <a:ext cx="654900" cy="2127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pic>
        <p:nvPicPr>
          <p:cNvPr id="222" name="Google Shape;222;p24"/>
          <p:cNvPicPr preferRelativeResize="0"/>
          <p:nvPr/>
        </p:nvPicPr>
        <p:blipFill rotWithShape="1">
          <a:blip r:embed="rId3">
            <a:alphaModFix/>
          </a:blip>
          <a:srcRect b="31013" l="0" r="0" t="11574"/>
          <a:stretch/>
        </p:blipFill>
        <p:spPr>
          <a:xfrm>
            <a:off x="1297500" y="2381124"/>
            <a:ext cx="7038902" cy="2273100"/>
          </a:xfrm>
          <a:prstGeom prst="rect">
            <a:avLst/>
          </a:prstGeom>
          <a:noFill/>
          <a:ln>
            <a:noFill/>
          </a:ln>
        </p:spPr>
      </p:pic>
      <p:sp>
        <p:nvSpPr>
          <p:cNvPr id="223" name="Google Shape;223;p24"/>
          <p:cNvSpPr txBox="1"/>
          <p:nvPr/>
        </p:nvSpPr>
        <p:spPr>
          <a:xfrm>
            <a:off x="1297500" y="1307850"/>
            <a:ext cx="7226100" cy="8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FFFFFF"/>
                </a:solidFill>
              </a:rPr>
              <a:t>En mis reservas se mostrarán todas las reservas para las que quede más de un día. </a:t>
            </a:r>
            <a:endParaRPr sz="16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sp>
        <p:nvSpPr>
          <p:cNvPr id="229" name="Google Shape;229;p25"/>
          <p:cNvSpPr txBox="1"/>
          <p:nvPr>
            <p:ph idx="1" type="body"/>
          </p:nvPr>
        </p:nvSpPr>
        <p:spPr>
          <a:xfrm>
            <a:off x="1297500" y="1307850"/>
            <a:ext cx="7038900" cy="14019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600">
                <a:latin typeface="Arial"/>
                <a:ea typeface="Arial"/>
                <a:cs typeface="Arial"/>
                <a:sym typeface="Arial"/>
              </a:rPr>
              <a:t>Si elegimos la opción de “borrar” se eliminará la reserva, pero si elegimos “modificar” nos mostrará el siguiente formulario con los campos de la reserva que se pueden modificar:</a:t>
            </a:r>
            <a:endParaRPr sz="1600">
              <a:latin typeface="Arial"/>
              <a:ea typeface="Arial"/>
              <a:cs typeface="Arial"/>
              <a:sym typeface="Arial"/>
            </a:endParaRPr>
          </a:p>
        </p:txBody>
      </p:sp>
      <p:pic>
        <p:nvPicPr>
          <p:cNvPr id="230" name="Google Shape;230;p25"/>
          <p:cNvPicPr preferRelativeResize="0"/>
          <p:nvPr/>
        </p:nvPicPr>
        <p:blipFill rotWithShape="1">
          <a:blip r:embed="rId3">
            <a:alphaModFix/>
          </a:blip>
          <a:srcRect b="41193" l="0" r="0" t="11572"/>
          <a:stretch/>
        </p:blipFill>
        <p:spPr>
          <a:xfrm>
            <a:off x="1297500" y="2571750"/>
            <a:ext cx="7038902" cy="2095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Base de datos</a:t>
            </a:r>
            <a:endParaRPr/>
          </a:p>
        </p:txBody>
      </p:sp>
      <p:pic>
        <p:nvPicPr>
          <p:cNvPr id="236" name="Google Shape;236;p26"/>
          <p:cNvPicPr preferRelativeResize="0"/>
          <p:nvPr/>
        </p:nvPicPr>
        <p:blipFill rotWithShape="1">
          <a:blip r:embed="rId3">
            <a:alphaModFix/>
          </a:blip>
          <a:srcRect b="17851" l="31753" r="16225" t="26552"/>
          <a:stretch/>
        </p:blipFill>
        <p:spPr>
          <a:xfrm>
            <a:off x="1457100" y="1135800"/>
            <a:ext cx="6145250" cy="3702900"/>
          </a:xfrm>
          <a:prstGeom prst="rect">
            <a:avLst/>
          </a:prstGeom>
          <a:noFill/>
          <a:ln>
            <a:noFill/>
          </a:ln>
        </p:spPr>
      </p:pic>
      <p:sp>
        <p:nvSpPr>
          <p:cNvPr id="237" name="Google Shape;237;p26"/>
          <p:cNvSpPr txBox="1"/>
          <p:nvPr/>
        </p:nvSpPr>
        <p:spPr>
          <a:xfrm>
            <a:off x="1731225" y="3751000"/>
            <a:ext cx="1555500" cy="5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600">
                <a:latin typeface="Lato"/>
                <a:ea typeface="Lato"/>
                <a:cs typeface="Lato"/>
                <a:sym typeface="Lato"/>
              </a:rPr>
              <a:t>Diagrama UML</a:t>
            </a:r>
            <a:endParaRPr b="1" sz="160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Tabla usuarios</a:t>
            </a:r>
            <a:endParaRPr/>
          </a:p>
        </p:txBody>
      </p:sp>
      <p:sp>
        <p:nvSpPr>
          <p:cNvPr id="243" name="Google Shape;243;p27"/>
          <p:cNvSpPr txBox="1"/>
          <p:nvPr>
            <p:ph idx="1" type="body"/>
          </p:nvPr>
        </p:nvSpPr>
        <p:spPr>
          <a:xfrm>
            <a:off x="425100" y="1307850"/>
            <a:ext cx="4146900" cy="35094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La tabla usuarios guarda la información de cada uno de los usuarios de la plataforma. Como varias personas pueden llamarse igual y el número de teléfono puede variar en el tiempo, la clave primaria de cada usuario es su DNI. Por comodidad para el usuario a la hora de hacer login, estos pueden elegir al registrarse un apodo único que les identifica y con el que pueden iniciar sesión.</a:t>
            </a:r>
            <a:endParaRPr sz="1800">
              <a:solidFill>
                <a:srgbClr val="FFFFFF"/>
              </a:solidFill>
            </a:endParaRPr>
          </a:p>
        </p:txBody>
      </p:sp>
      <p:pic>
        <p:nvPicPr>
          <p:cNvPr id="244" name="Google Shape;244;p27"/>
          <p:cNvPicPr preferRelativeResize="0"/>
          <p:nvPr/>
        </p:nvPicPr>
        <p:blipFill rotWithShape="1">
          <a:blip r:embed="rId3">
            <a:alphaModFix/>
          </a:blip>
          <a:srcRect b="48592" l="17756" r="67910" t="23842"/>
          <a:stretch/>
        </p:blipFill>
        <p:spPr>
          <a:xfrm>
            <a:off x="5444575" y="1417600"/>
            <a:ext cx="2768476" cy="29935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Tabla bolera</a:t>
            </a:r>
            <a:endParaRPr/>
          </a:p>
        </p:txBody>
      </p:sp>
      <p:sp>
        <p:nvSpPr>
          <p:cNvPr id="250" name="Google Shape;250;p28"/>
          <p:cNvSpPr txBox="1"/>
          <p:nvPr>
            <p:ph idx="1" type="body"/>
          </p:nvPr>
        </p:nvSpPr>
        <p:spPr>
          <a:xfrm>
            <a:off x="4227725" y="1980488"/>
            <a:ext cx="4196400" cy="14079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Contiene la información relativa a las boleras que pertenecen al grupo “Ansus Boleras”.</a:t>
            </a:r>
            <a:endParaRPr sz="1600">
              <a:solidFill>
                <a:srgbClr val="FFFFFF"/>
              </a:solidFill>
              <a:latin typeface="Arial"/>
              <a:ea typeface="Arial"/>
              <a:cs typeface="Arial"/>
              <a:sym typeface="Arial"/>
            </a:endParaRPr>
          </a:p>
          <a:p>
            <a:pPr indent="0" lvl="0" marL="457200" rtl="0" algn="just">
              <a:spcBef>
                <a:spcPts val="0"/>
              </a:spcBef>
              <a:spcAft>
                <a:spcPts val="0"/>
              </a:spcAft>
              <a:buNone/>
            </a:pPr>
            <a:r>
              <a:rPr lang="es" sz="1600">
                <a:solidFill>
                  <a:srgbClr val="FFFFFF"/>
                </a:solidFill>
                <a:latin typeface="Arial"/>
                <a:ea typeface="Arial"/>
                <a:cs typeface="Arial"/>
                <a:sym typeface="Arial"/>
              </a:rPr>
              <a:t>El campo cp se usa para conocer la localización de la bolera en cuestión.</a:t>
            </a:r>
            <a:endParaRPr sz="1600">
              <a:solidFill>
                <a:srgbClr val="FFFFFF"/>
              </a:solidFill>
              <a:latin typeface="Arial"/>
              <a:ea typeface="Arial"/>
              <a:cs typeface="Arial"/>
              <a:sym typeface="Arial"/>
            </a:endParaRPr>
          </a:p>
          <a:p>
            <a:pPr indent="0" lvl="0" marL="457200" rtl="0" algn="just">
              <a:spcBef>
                <a:spcPts val="0"/>
              </a:spcBef>
              <a:spcAft>
                <a:spcPts val="0"/>
              </a:spcAft>
              <a:buNone/>
            </a:pPr>
            <a:r>
              <a:rPr lang="es" sz="1600">
                <a:solidFill>
                  <a:srgbClr val="FFFFFF"/>
                </a:solidFill>
                <a:latin typeface="Arial"/>
                <a:ea typeface="Arial"/>
                <a:cs typeface="Arial"/>
                <a:sym typeface="Arial"/>
              </a:rPr>
              <a:t>El nombre de la bolera es único.</a:t>
            </a:r>
            <a:endParaRPr sz="1600">
              <a:solidFill>
                <a:srgbClr val="FFFFFF"/>
              </a:solidFill>
              <a:latin typeface="Arial"/>
              <a:ea typeface="Arial"/>
              <a:cs typeface="Arial"/>
              <a:sym typeface="Arial"/>
            </a:endParaRPr>
          </a:p>
          <a:p>
            <a:pPr indent="0" lvl="0" marL="457200" rtl="0" algn="just">
              <a:spcBef>
                <a:spcPts val="0"/>
              </a:spcBef>
              <a:spcAft>
                <a:spcPts val="0"/>
              </a:spcAft>
              <a:buNone/>
            </a:pPr>
            <a:r>
              <a:t/>
            </a:r>
            <a:endParaRPr sz="1600">
              <a:solidFill>
                <a:srgbClr val="FFFFFF"/>
              </a:solidFill>
              <a:latin typeface="Arial"/>
              <a:ea typeface="Arial"/>
              <a:cs typeface="Arial"/>
              <a:sym typeface="Arial"/>
            </a:endParaRPr>
          </a:p>
        </p:txBody>
      </p:sp>
      <p:pic>
        <p:nvPicPr>
          <p:cNvPr id="251" name="Google Shape;251;p28"/>
          <p:cNvPicPr preferRelativeResize="0"/>
          <p:nvPr/>
        </p:nvPicPr>
        <p:blipFill rotWithShape="1">
          <a:blip r:embed="rId3">
            <a:alphaModFix/>
          </a:blip>
          <a:srcRect b="35112" l="24006" r="61861" t="30469"/>
          <a:stretch/>
        </p:blipFill>
        <p:spPr>
          <a:xfrm>
            <a:off x="1297500" y="1459875"/>
            <a:ext cx="2283201" cy="31265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Tabla ubicación</a:t>
            </a:r>
            <a:endParaRPr/>
          </a:p>
        </p:txBody>
      </p:sp>
      <p:sp>
        <p:nvSpPr>
          <p:cNvPr id="257" name="Google Shape;257;p29"/>
          <p:cNvSpPr txBox="1"/>
          <p:nvPr>
            <p:ph idx="1" type="body"/>
          </p:nvPr>
        </p:nvSpPr>
        <p:spPr>
          <a:xfrm>
            <a:off x="4114800" y="1068300"/>
            <a:ext cx="4380900" cy="36486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En esta tabla se almacena la información de las localidades en las que “Ansus Boleras” tiene establecimientos.</a:t>
            </a:r>
            <a:endParaRPr sz="1600">
              <a:solidFill>
                <a:srgbClr val="FFFFFF"/>
              </a:solidFill>
              <a:latin typeface="Arial"/>
              <a:ea typeface="Arial"/>
              <a:cs typeface="Arial"/>
              <a:sym typeface="Arial"/>
            </a:endParaRPr>
          </a:p>
          <a:p>
            <a:pPr indent="0" lvl="0" marL="457200" rtl="0" algn="just">
              <a:spcBef>
                <a:spcPts val="0"/>
              </a:spcBef>
              <a:spcAft>
                <a:spcPts val="0"/>
              </a:spcAft>
              <a:buNone/>
            </a:pPr>
            <a:r>
              <a:rPr lang="es" sz="1600">
                <a:solidFill>
                  <a:srgbClr val="FFFFFF"/>
                </a:solidFill>
                <a:latin typeface="Arial"/>
                <a:ea typeface="Arial"/>
                <a:cs typeface="Arial"/>
                <a:sym typeface="Arial"/>
              </a:rPr>
              <a:t>El campo CP es la clave primaria de esta tabla, que además sirve para identificar unívocamente la ciudad y provincia en la que se encuentra la bolera.</a:t>
            </a:r>
            <a:endParaRPr sz="1600">
              <a:solidFill>
                <a:srgbClr val="FFFFFF"/>
              </a:solidFill>
              <a:latin typeface="Arial"/>
              <a:ea typeface="Arial"/>
              <a:cs typeface="Arial"/>
              <a:sym typeface="Arial"/>
            </a:endParaRPr>
          </a:p>
          <a:p>
            <a:pPr indent="0" lvl="0" marL="457200" rtl="0" algn="just">
              <a:spcBef>
                <a:spcPts val="0"/>
              </a:spcBef>
              <a:spcAft>
                <a:spcPts val="0"/>
              </a:spcAft>
              <a:buNone/>
            </a:pPr>
            <a:r>
              <a:rPr lang="es" sz="1600">
                <a:solidFill>
                  <a:srgbClr val="FFFFFF"/>
                </a:solidFill>
                <a:latin typeface="Arial"/>
                <a:ea typeface="Arial"/>
                <a:cs typeface="Arial"/>
                <a:sym typeface="Arial"/>
              </a:rPr>
              <a:t>Con esta nueva tabla se consigue la 3ª forma normal ya que existen ciudades de provincias distintas con un mismo nombre haciendo que provincia dependa de cp en vez de ciudad.</a:t>
            </a:r>
            <a:endParaRPr sz="1600">
              <a:solidFill>
                <a:srgbClr val="FFFFFF"/>
              </a:solidFill>
              <a:latin typeface="Arial"/>
              <a:ea typeface="Arial"/>
              <a:cs typeface="Arial"/>
              <a:sym typeface="Arial"/>
            </a:endParaRPr>
          </a:p>
        </p:txBody>
      </p:sp>
      <p:pic>
        <p:nvPicPr>
          <p:cNvPr id="258" name="Google Shape;258;p29"/>
          <p:cNvPicPr preferRelativeResize="0"/>
          <p:nvPr/>
        </p:nvPicPr>
        <p:blipFill rotWithShape="1">
          <a:blip r:embed="rId3">
            <a:alphaModFix/>
          </a:blip>
          <a:srcRect b="58475" l="17952" r="72962" t="25172"/>
          <a:stretch/>
        </p:blipFill>
        <p:spPr>
          <a:xfrm>
            <a:off x="1461150" y="1638088"/>
            <a:ext cx="2265105" cy="2509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Tabla reservas</a:t>
            </a:r>
            <a:endParaRPr/>
          </a:p>
        </p:txBody>
      </p:sp>
      <p:sp>
        <p:nvSpPr>
          <p:cNvPr id="264" name="Google Shape;264;p30"/>
          <p:cNvSpPr txBox="1"/>
          <p:nvPr>
            <p:ph idx="1" type="body"/>
          </p:nvPr>
        </p:nvSpPr>
        <p:spPr>
          <a:xfrm>
            <a:off x="928325" y="1943900"/>
            <a:ext cx="3713400" cy="20832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En esta tabla se guarda toda la información relevante respecto a una reserva realizada por el usuario en una bolera en concreto.</a:t>
            </a:r>
            <a:endParaRPr sz="1800">
              <a:solidFill>
                <a:srgbClr val="FFFFFF"/>
              </a:solidFill>
            </a:endParaRPr>
          </a:p>
        </p:txBody>
      </p:sp>
      <p:pic>
        <p:nvPicPr>
          <p:cNvPr id="265" name="Google Shape;265;p30"/>
          <p:cNvPicPr preferRelativeResize="0"/>
          <p:nvPr/>
        </p:nvPicPr>
        <p:blipFill rotWithShape="1">
          <a:blip r:embed="rId3">
            <a:alphaModFix/>
          </a:blip>
          <a:srcRect b="38049" l="17885" r="70314" t="25123"/>
          <a:stretch/>
        </p:blipFill>
        <p:spPr>
          <a:xfrm>
            <a:off x="5657850" y="853075"/>
            <a:ext cx="2044851" cy="3587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Tabla zapatos</a:t>
            </a:r>
            <a:endParaRPr/>
          </a:p>
        </p:txBody>
      </p:sp>
      <p:sp>
        <p:nvSpPr>
          <p:cNvPr id="271" name="Google Shape;271;p31"/>
          <p:cNvSpPr txBox="1"/>
          <p:nvPr>
            <p:ph idx="1" type="body"/>
          </p:nvPr>
        </p:nvSpPr>
        <p:spPr>
          <a:xfrm>
            <a:off x="695350" y="1580100"/>
            <a:ext cx="3519900" cy="29112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Al hacer una reserva en una bolera, el usuario tiene la posibilidad de alquilar zapatos para todos o algunos de los asistentes. En esta tabla se almacena cuántos asistentes van a necesitar alquilar zapatos y el coste extra que estos tienen.</a:t>
            </a:r>
            <a:endParaRPr sz="1800">
              <a:solidFill>
                <a:srgbClr val="FFFFFF"/>
              </a:solidFill>
            </a:endParaRPr>
          </a:p>
        </p:txBody>
      </p:sp>
      <p:pic>
        <p:nvPicPr>
          <p:cNvPr id="272" name="Google Shape;272;p31"/>
          <p:cNvPicPr preferRelativeResize="0"/>
          <p:nvPr/>
        </p:nvPicPr>
        <p:blipFill rotWithShape="1">
          <a:blip r:embed="rId3">
            <a:alphaModFix/>
          </a:blip>
          <a:srcRect b="60187" l="17594" r="69101" t="24419"/>
          <a:stretch/>
        </p:blipFill>
        <p:spPr>
          <a:xfrm>
            <a:off x="5231300" y="1957050"/>
            <a:ext cx="2333401" cy="1517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sp>
        <p:nvSpPr>
          <p:cNvPr id="142" name="Google Shape;142;p14"/>
          <p:cNvSpPr txBox="1"/>
          <p:nvPr>
            <p:ph idx="1" type="body"/>
          </p:nvPr>
        </p:nvSpPr>
        <p:spPr>
          <a:xfrm>
            <a:off x="1297500" y="1040675"/>
            <a:ext cx="7038900" cy="1104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600">
                <a:latin typeface="Arial"/>
                <a:ea typeface="Arial"/>
                <a:cs typeface="Arial"/>
                <a:sym typeface="Arial"/>
              </a:rPr>
              <a:t>Para empezar tenemos la pantalla de inicio, donde se muestra un pequeño saludo y aparece una foto en la que si se hace click permite buscar boleras según su localización.</a:t>
            </a:r>
            <a:endParaRPr sz="1600">
              <a:latin typeface="Arial"/>
              <a:ea typeface="Arial"/>
              <a:cs typeface="Arial"/>
              <a:sym typeface="Arial"/>
            </a:endParaRPr>
          </a:p>
          <a:p>
            <a:pPr indent="0" lvl="0" marL="0" rtl="0" algn="l">
              <a:spcBef>
                <a:spcPts val="1600"/>
              </a:spcBef>
              <a:spcAft>
                <a:spcPts val="1600"/>
              </a:spcAft>
              <a:buNone/>
            </a:pPr>
            <a:r>
              <a:t/>
            </a:r>
            <a:endParaRPr/>
          </a:p>
        </p:txBody>
      </p:sp>
      <p:pic>
        <p:nvPicPr>
          <p:cNvPr id="143" name="Google Shape;143;p14"/>
          <p:cNvPicPr preferRelativeResize="0"/>
          <p:nvPr/>
        </p:nvPicPr>
        <p:blipFill rotWithShape="1">
          <a:blip r:embed="rId3">
            <a:alphaModFix/>
          </a:blip>
          <a:srcRect b="10085" l="1934" r="3680" t="11304"/>
          <a:stretch/>
        </p:blipFill>
        <p:spPr>
          <a:xfrm>
            <a:off x="1707600" y="2145275"/>
            <a:ext cx="5890925" cy="2759875"/>
          </a:xfrm>
          <a:prstGeom prst="rect">
            <a:avLst/>
          </a:prstGeom>
          <a:noFill/>
          <a:ln>
            <a:noFill/>
          </a:ln>
        </p:spPr>
      </p:pic>
      <p:cxnSp>
        <p:nvCxnSpPr>
          <p:cNvPr id="144" name="Google Shape;144;p14"/>
          <p:cNvCxnSpPr/>
          <p:nvPr/>
        </p:nvCxnSpPr>
        <p:spPr>
          <a:xfrm rot="10800000">
            <a:off x="5822075" y="3881350"/>
            <a:ext cx="964500" cy="120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Tabla tallas</a:t>
            </a:r>
            <a:endParaRPr/>
          </a:p>
        </p:txBody>
      </p:sp>
      <p:sp>
        <p:nvSpPr>
          <p:cNvPr id="278" name="Google Shape;278;p32"/>
          <p:cNvSpPr txBox="1"/>
          <p:nvPr>
            <p:ph idx="1" type="body"/>
          </p:nvPr>
        </p:nvSpPr>
        <p:spPr>
          <a:xfrm>
            <a:off x="670225" y="1592650"/>
            <a:ext cx="3519900" cy="29112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Cuando un usuario especifica en la reserva que quiere alquilar zapatos, en la tabla tallas se almacena cuántas unidades de cada talla va a necesitar.</a:t>
            </a:r>
            <a:endParaRPr sz="1800">
              <a:solidFill>
                <a:srgbClr val="FFFFFF"/>
              </a:solidFill>
            </a:endParaRPr>
          </a:p>
        </p:txBody>
      </p:sp>
      <p:pic>
        <p:nvPicPr>
          <p:cNvPr id="279" name="Google Shape;279;p32"/>
          <p:cNvPicPr preferRelativeResize="0"/>
          <p:nvPr/>
        </p:nvPicPr>
        <p:blipFill rotWithShape="1">
          <a:blip r:embed="rId3">
            <a:alphaModFix/>
          </a:blip>
          <a:srcRect b="60007" l="18030" r="69131" t="25265"/>
          <a:stretch/>
        </p:blipFill>
        <p:spPr>
          <a:xfrm>
            <a:off x="5319125" y="1800250"/>
            <a:ext cx="2120124" cy="13673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Relación usuarios-reservas</a:t>
            </a:r>
            <a:endParaRPr/>
          </a:p>
        </p:txBody>
      </p:sp>
      <p:sp>
        <p:nvSpPr>
          <p:cNvPr id="285" name="Google Shape;285;p33"/>
          <p:cNvSpPr txBox="1"/>
          <p:nvPr>
            <p:ph idx="1" type="body"/>
          </p:nvPr>
        </p:nvSpPr>
        <p:spPr>
          <a:xfrm>
            <a:off x="657700" y="1594475"/>
            <a:ext cx="3570000" cy="26601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Cuando un usuario se registra en la plataforma, este puede realizar numerosas reservas en la bolera que quiera.</a:t>
            </a:r>
            <a:endParaRPr sz="1600">
              <a:solidFill>
                <a:srgbClr val="FFFFFF"/>
              </a:solidFill>
              <a:latin typeface="Arial"/>
              <a:ea typeface="Arial"/>
              <a:cs typeface="Arial"/>
              <a:sym typeface="Arial"/>
            </a:endParaRPr>
          </a:p>
          <a:p>
            <a:pPr indent="0" lvl="0" marL="457200" rtl="0" algn="just">
              <a:spcBef>
                <a:spcPts val="0"/>
              </a:spcBef>
              <a:spcAft>
                <a:spcPts val="0"/>
              </a:spcAft>
              <a:buNone/>
            </a:pPr>
            <a:r>
              <a:rPr lang="es" sz="1600">
                <a:solidFill>
                  <a:srgbClr val="FFFFFF"/>
                </a:solidFill>
                <a:latin typeface="Arial"/>
                <a:ea typeface="Arial"/>
                <a:cs typeface="Arial"/>
                <a:sym typeface="Arial"/>
              </a:rPr>
              <a:t>La reserva va asociada al DNI del usuario que la realiza.</a:t>
            </a:r>
            <a:endParaRPr b="1" sz="1600">
              <a:solidFill>
                <a:srgbClr val="FFFFFF"/>
              </a:solidFill>
              <a:latin typeface="Arial"/>
              <a:ea typeface="Arial"/>
              <a:cs typeface="Arial"/>
              <a:sym typeface="Arial"/>
            </a:endParaRPr>
          </a:p>
          <a:p>
            <a:pPr indent="0" lvl="0" marL="0" rtl="0" algn="l">
              <a:spcBef>
                <a:spcPts val="0"/>
              </a:spcBef>
              <a:spcAft>
                <a:spcPts val="1600"/>
              </a:spcAft>
              <a:buNone/>
            </a:pPr>
            <a:r>
              <a:t/>
            </a:r>
            <a:endParaRPr/>
          </a:p>
        </p:txBody>
      </p:sp>
      <p:pic>
        <p:nvPicPr>
          <p:cNvPr id="286" name="Google Shape;286;p33"/>
          <p:cNvPicPr preferRelativeResize="0"/>
          <p:nvPr/>
        </p:nvPicPr>
        <p:blipFill rotWithShape="1">
          <a:blip r:embed="rId3">
            <a:alphaModFix/>
          </a:blip>
          <a:srcRect b="17851" l="48834" r="33855" t="26552"/>
          <a:stretch/>
        </p:blipFill>
        <p:spPr>
          <a:xfrm>
            <a:off x="5708050" y="1073075"/>
            <a:ext cx="2044850" cy="3702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Relación reservas-bolera</a:t>
            </a:r>
            <a:endParaRPr/>
          </a:p>
        </p:txBody>
      </p:sp>
      <p:sp>
        <p:nvSpPr>
          <p:cNvPr id="292" name="Google Shape;292;p34"/>
          <p:cNvSpPr txBox="1"/>
          <p:nvPr>
            <p:ph idx="1" type="body"/>
          </p:nvPr>
        </p:nvSpPr>
        <p:spPr>
          <a:xfrm>
            <a:off x="4572000" y="1504825"/>
            <a:ext cx="3519900" cy="29112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Cuando se realiza una reserva, esta va asociada a una bolera por medio del identificador de la bolera. Cada reserva se realiza solamente en una bolera mientras que una bolera puede tener varias reservas para el mismo día y hora, siempre que no se exceda el número de pistas ocupadas.</a:t>
            </a:r>
            <a:endParaRPr sz="1600">
              <a:solidFill>
                <a:srgbClr val="FFFFFF"/>
              </a:solidFill>
              <a:latin typeface="Arial"/>
              <a:ea typeface="Arial"/>
              <a:cs typeface="Arial"/>
              <a:sym typeface="Arial"/>
            </a:endParaRPr>
          </a:p>
          <a:p>
            <a:pPr indent="0" lvl="0" marL="0" rtl="0" algn="l">
              <a:spcBef>
                <a:spcPts val="0"/>
              </a:spcBef>
              <a:spcAft>
                <a:spcPts val="1600"/>
              </a:spcAft>
              <a:buNone/>
            </a:pPr>
            <a:r>
              <a:t/>
            </a:r>
            <a:endParaRPr/>
          </a:p>
        </p:txBody>
      </p:sp>
      <p:pic>
        <p:nvPicPr>
          <p:cNvPr id="293" name="Google Shape;293;p34"/>
          <p:cNvPicPr preferRelativeResize="0"/>
          <p:nvPr/>
        </p:nvPicPr>
        <p:blipFill rotWithShape="1">
          <a:blip r:embed="rId3">
            <a:alphaModFix/>
          </a:blip>
          <a:srcRect b="42092" l="50322" r="16224" t="26553"/>
          <a:stretch/>
        </p:blipFill>
        <p:spPr>
          <a:xfrm>
            <a:off x="727625" y="1916275"/>
            <a:ext cx="3951725" cy="20883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Relación bolera-ubicación</a:t>
            </a:r>
            <a:endParaRPr/>
          </a:p>
        </p:txBody>
      </p:sp>
      <p:sp>
        <p:nvSpPr>
          <p:cNvPr id="299" name="Google Shape;299;p35"/>
          <p:cNvSpPr txBox="1"/>
          <p:nvPr>
            <p:ph idx="1" type="body"/>
          </p:nvPr>
        </p:nvSpPr>
        <p:spPr>
          <a:xfrm>
            <a:off x="4077175" y="1567550"/>
            <a:ext cx="4259100" cy="29112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Una bolera se encuentra situada en una calle de una ciudad de España que tiene asociado un código postal. Debido a que el código postal es único para una zona, se conoce en qué ciudad está localizada la bolera y también la provincia a la que pertenece.</a:t>
            </a:r>
            <a:endParaRPr sz="1600">
              <a:solidFill>
                <a:srgbClr val="FFFFFF"/>
              </a:solidFill>
              <a:latin typeface="Arial"/>
              <a:ea typeface="Arial"/>
              <a:cs typeface="Arial"/>
              <a:sym typeface="Arial"/>
            </a:endParaRPr>
          </a:p>
          <a:p>
            <a:pPr indent="0" lvl="0" marL="0" rtl="0" algn="l">
              <a:spcBef>
                <a:spcPts val="0"/>
              </a:spcBef>
              <a:spcAft>
                <a:spcPts val="1600"/>
              </a:spcAft>
              <a:buNone/>
            </a:pPr>
            <a:r>
              <a:t/>
            </a:r>
            <a:endParaRPr/>
          </a:p>
        </p:txBody>
      </p:sp>
      <p:pic>
        <p:nvPicPr>
          <p:cNvPr id="300" name="Google Shape;300;p35"/>
          <p:cNvPicPr preferRelativeResize="0"/>
          <p:nvPr/>
        </p:nvPicPr>
        <p:blipFill rotWithShape="1">
          <a:blip r:embed="rId3">
            <a:alphaModFix/>
          </a:blip>
          <a:srcRect b="24833" l="69544" r="16225" t="35060"/>
          <a:stretch/>
        </p:blipFill>
        <p:spPr>
          <a:xfrm>
            <a:off x="1385325" y="1283225"/>
            <a:ext cx="2190025" cy="3479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Relación reservas-zapatos-tallas</a:t>
            </a:r>
            <a:endParaRPr/>
          </a:p>
        </p:txBody>
      </p:sp>
      <p:sp>
        <p:nvSpPr>
          <p:cNvPr id="306" name="Google Shape;306;p36"/>
          <p:cNvSpPr txBox="1"/>
          <p:nvPr>
            <p:ph idx="1" type="body"/>
          </p:nvPr>
        </p:nvSpPr>
        <p:spPr>
          <a:xfrm>
            <a:off x="732950" y="1592650"/>
            <a:ext cx="3595200" cy="29112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es" sz="1600">
                <a:solidFill>
                  <a:srgbClr val="FFFFFF"/>
                </a:solidFill>
                <a:latin typeface="Arial"/>
                <a:ea typeface="Arial"/>
                <a:cs typeface="Arial"/>
                <a:sym typeface="Arial"/>
              </a:rPr>
              <a:t>Cuando se realiza una reserva en la plataforma, el usuario puede elegir si va a necesitar alquilar zapatos o no. En caso de que escoja hacerlo, se asociará la cantidad total de zapatos y el número de unidades de cada talla de una reserva al identificador de esta.</a:t>
            </a:r>
            <a:endParaRPr sz="1600">
              <a:solidFill>
                <a:srgbClr val="FFFFFF"/>
              </a:solidFill>
              <a:latin typeface="Arial"/>
              <a:ea typeface="Arial"/>
              <a:cs typeface="Arial"/>
              <a:sym typeface="Arial"/>
            </a:endParaRPr>
          </a:p>
          <a:p>
            <a:pPr indent="0" lvl="0" marL="0" rtl="0" algn="l">
              <a:spcBef>
                <a:spcPts val="0"/>
              </a:spcBef>
              <a:spcAft>
                <a:spcPts val="1600"/>
              </a:spcAft>
              <a:buNone/>
            </a:pPr>
            <a:r>
              <a:t/>
            </a:r>
            <a:endParaRPr/>
          </a:p>
        </p:txBody>
      </p:sp>
      <p:pic>
        <p:nvPicPr>
          <p:cNvPr id="307" name="Google Shape;307;p36"/>
          <p:cNvPicPr preferRelativeResize="0"/>
          <p:nvPr/>
        </p:nvPicPr>
        <p:blipFill rotWithShape="1">
          <a:blip r:embed="rId3">
            <a:alphaModFix/>
          </a:blip>
          <a:srcRect b="41716" l="31752" r="37359" t="26552"/>
          <a:stretch/>
        </p:blipFill>
        <p:spPr>
          <a:xfrm>
            <a:off x="4666625" y="1711597"/>
            <a:ext cx="4127499" cy="239065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s">
                <a:solidFill>
                  <a:srgbClr val="FFFFFF"/>
                </a:solidFill>
              </a:rPr>
              <a:t>Instrucciones para el funcionamiento de la aplicación web</a:t>
            </a:r>
            <a:endParaRPr b="1">
              <a:solidFill>
                <a:srgbClr val="FFFFFF"/>
              </a:solidFill>
            </a:endParaRPr>
          </a:p>
          <a:p>
            <a:pPr indent="0" lvl="0" marL="0" rtl="0" algn="l">
              <a:spcBef>
                <a:spcPts val="0"/>
              </a:spcBef>
              <a:spcAft>
                <a:spcPts val="0"/>
              </a:spcAft>
              <a:buNone/>
            </a:pPr>
            <a:r>
              <a:t/>
            </a:r>
            <a:endParaRPr/>
          </a:p>
        </p:txBody>
      </p:sp>
      <p:sp>
        <p:nvSpPr>
          <p:cNvPr id="313" name="Google Shape;313;p37"/>
          <p:cNvSpPr txBox="1"/>
          <p:nvPr>
            <p:ph idx="1" type="body"/>
          </p:nvPr>
        </p:nvSpPr>
        <p:spPr>
          <a:xfrm>
            <a:off x="526900" y="1567550"/>
            <a:ext cx="8254800" cy="3287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AutoNum type="arabicPeriod"/>
            </a:pPr>
            <a:r>
              <a:rPr lang="es" sz="1600">
                <a:solidFill>
                  <a:srgbClr val="FFFFFF"/>
                </a:solidFill>
                <a:latin typeface="Arial"/>
                <a:ea typeface="Arial"/>
                <a:cs typeface="Arial"/>
                <a:sym typeface="Arial"/>
              </a:rPr>
              <a:t>El proyecto debe estar dentro de la carpeta htdocs perteneciente a xampp y debe tener el nombre Ansus.</a:t>
            </a:r>
            <a:endParaRPr sz="1600">
              <a:solidFill>
                <a:srgbClr val="FFFFFF"/>
              </a:solidFill>
              <a:latin typeface="Arial"/>
              <a:ea typeface="Arial"/>
              <a:cs typeface="Arial"/>
              <a:sym typeface="Arial"/>
            </a:endParaRPr>
          </a:p>
          <a:p>
            <a:pPr indent="-330200" lvl="0" marL="457200" rtl="0" algn="l">
              <a:spcBef>
                <a:spcPts val="0"/>
              </a:spcBef>
              <a:spcAft>
                <a:spcPts val="0"/>
              </a:spcAft>
              <a:buClr>
                <a:srgbClr val="FFFFFF"/>
              </a:buClr>
              <a:buSzPts val="1600"/>
              <a:buFont typeface="Arial"/>
              <a:buAutoNum type="arabicPeriod"/>
            </a:pPr>
            <a:r>
              <a:rPr lang="es" sz="1600">
                <a:solidFill>
                  <a:srgbClr val="FFFFFF"/>
                </a:solidFill>
                <a:latin typeface="Arial"/>
                <a:ea typeface="Arial"/>
                <a:cs typeface="Arial"/>
                <a:sym typeface="Arial"/>
              </a:rPr>
              <a:t>Para visualizarla se debe escribir en la barra de navegación localhost/Ansus/index.php y se mostrará la ventana de inicio.</a:t>
            </a:r>
            <a:endParaRPr sz="1600">
              <a:solidFill>
                <a:srgbClr val="FFFFFF"/>
              </a:solidFill>
              <a:latin typeface="Arial"/>
              <a:ea typeface="Arial"/>
              <a:cs typeface="Arial"/>
              <a:sym typeface="Arial"/>
            </a:endParaRPr>
          </a:p>
          <a:p>
            <a:pPr indent="-330200" lvl="0" marL="457200" rtl="0" algn="l">
              <a:spcBef>
                <a:spcPts val="0"/>
              </a:spcBef>
              <a:spcAft>
                <a:spcPts val="0"/>
              </a:spcAft>
              <a:buClr>
                <a:srgbClr val="FFFFFF"/>
              </a:buClr>
              <a:buSzPts val="1600"/>
              <a:buFont typeface="Arial"/>
              <a:buAutoNum type="arabicPeriod"/>
            </a:pPr>
            <a:r>
              <a:rPr lang="es" sz="1600">
                <a:solidFill>
                  <a:srgbClr val="FFFFFF"/>
                </a:solidFill>
                <a:latin typeface="Arial"/>
                <a:ea typeface="Arial"/>
                <a:cs typeface="Arial"/>
                <a:sym typeface="Arial"/>
              </a:rPr>
              <a:t>El nombre de la base de datos es “ansus”. Esta se crea automáticamente al importar el archivo “ansus.sql“.</a:t>
            </a:r>
            <a:endParaRPr sz="1600">
              <a:solidFill>
                <a:srgbClr val="FFFFFF"/>
              </a:solidFill>
              <a:latin typeface="Arial"/>
              <a:ea typeface="Arial"/>
              <a:cs typeface="Arial"/>
              <a:sym typeface="Arial"/>
            </a:endParaRPr>
          </a:p>
          <a:p>
            <a:pPr indent="0" lvl="0" marL="457200" rtl="0" algn="l">
              <a:spcBef>
                <a:spcPts val="0"/>
              </a:spcBef>
              <a:spcAft>
                <a:spcPts val="0"/>
              </a:spcAft>
              <a:buNone/>
            </a:pPr>
            <a:r>
              <a:rPr lang="es" sz="1600">
                <a:solidFill>
                  <a:srgbClr val="FFFFFF"/>
                </a:solidFill>
                <a:latin typeface="Arial"/>
                <a:ea typeface="Arial"/>
                <a:cs typeface="Arial"/>
                <a:sym typeface="Arial"/>
              </a:rPr>
              <a:t>El usuario de la base de datos es “ansus_bowling” y su contraseña es ​”andreayjesus”​.  Se le deben otorgar todos los privilegios.</a:t>
            </a:r>
            <a:endParaRPr sz="1600">
              <a:solidFill>
                <a:srgbClr val="FFFFFF"/>
              </a:solidFill>
              <a:latin typeface="Arial"/>
              <a:ea typeface="Arial"/>
              <a:cs typeface="Arial"/>
              <a:sym typeface="Arial"/>
            </a:endParaRPr>
          </a:p>
          <a:p>
            <a:pPr indent="-330200" lvl="0" marL="457200" rtl="0" algn="l">
              <a:spcBef>
                <a:spcPts val="0"/>
              </a:spcBef>
              <a:spcAft>
                <a:spcPts val="0"/>
              </a:spcAft>
              <a:buClr>
                <a:srgbClr val="FFFFFF"/>
              </a:buClr>
              <a:buSzPts val="1600"/>
              <a:buFont typeface="Arial"/>
              <a:buAutoNum type="arabicPeriod"/>
            </a:pPr>
            <a:r>
              <a:rPr lang="es" sz="1600">
                <a:solidFill>
                  <a:srgbClr val="FFFFFF"/>
                </a:solidFill>
                <a:latin typeface="Arial"/>
                <a:ea typeface="Arial"/>
                <a:cs typeface="Arial"/>
                <a:sym typeface="Arial"/>
              </a:rPr>
              <a:t>Dentro de la aplicación existen diversos usuarios que se pueden emplear para realizar reservas aunque también se incluye la opción de registrar a un usuario nuevo.</a:t>
            </a:r>
            <a:endParaRPr sz="1600">
              <a:solidFill>
                <a:srgbClr val="FFFFFF"/>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8"/>
          <p:cNvSpPr txBox="1"/>
          <p:nvPr>
            <p:ph type="title"/>
          </p:nvPr>
        </p:nvSpPr>
        <p:spPr>
          <a:xfrm>
            <a:off x="1297500" y="369637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4000"/>
              <a:t>MUCHAS GRACIAS</a:t>
            </a:r>
            <a:endParaRPr sz="4000"/>
          </a:p>
          <a:p>
            <a:pPr indent="0" lvl="0" marL="0" rtl="0" algn="ctr">
              <a:spcBef>
                <a:spcPts val="0"/>
              </a:spcBef>
              <a:spcAft>
                <a:spcPts val="0"/>
              </a:spcAft>
              <a:buNone/>
            </a:pPr>
            <a:r>
              <a:rPr lang="es" sz="4000"/>
              <a:t>POR SU ATENCIÓN</a:t>
            </a:r>
            <a:endParaRPr sz="4000"/>
          </a:p>
        </p:txBody>
      </p:sp>
      <p:pic>
        <p:nvPicPr>
          <p:cNvPr id="319" name="Google Shape;319;p38"/>
          <p:cNvPicPr preferRelativeResize="0"/>
          <p:nvPr/>
        </p:nvPicPr>
        <p:blipFill>
          <a:blip r:embed="rId3">
            <a:alphaModFix/>
          </a:blip>
          <a:stretch>
            <a:fillRect/>
          </a:stretch>
        </p:blipFill>
        <p:spPr>
          <a:xfrm>
            <a:off x="1959775" y="360725"/>
            <a:ext cx="5714350" cy="3258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sp>
        <p:nvSpPr>
          <p:cNvPr id="150" name="Google Shape;150;p15"/>
          <p:cNvSpPr txBox="1"/>
          <p:nvPr>
            <p:ph idx="1" type="body"/>
          </p:nvPr>
        </p:nvSpPr>
        <p:spPr>
          <a:xfrm>
            <a:off x="1297500" y="1204325"/>
            <a:ext cx="7038900" cy="127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600">
                <a:latin typeface="Arial"/>
                <a:ea typeface="Arial"/>
                <a:cs typeface="Arial"/>
                <a:sym typeface="Arial"/>
              </a:rPr>
              <a:t>Si desde la pestaña de inicio se pulsa sobre “Registrarse”, aparecerá un formulario con el que crear una nueva cuenta de usuario.</a:t>
            </a:r>
            <a:endParaRPr sz="1600">
              <a:latin typeface="Arial"/>
              <a:ea typeface="Arial"/>
              <a:cs typeface="Arial"/>
              <a:sym typeface="Arial"/>
            </a:endParaRPr>
          </a:p>
          <a:p>
            <a:pPr indent="0" lvl="0" marL="0" rtl="0" algn="l">
              <a:spcBef>
                <a:spcPts val="1600"/>
              </a:spcBef>
              <a:spcAft>
                <a:spcPts val="1600"/>
              </a:spcAft>
              <a:buNone/>
            </a:pPr>
            <a:r>
              <a:rPr lang="es" sz="1600">
                <a:latin typeface="Arial"/>
                <a:ea typeface="Arial"/>
                <a:cs typeface="Arial"/>
                <a:sym typeface="Arial"/>
              </a:rPr>
              <a:t>Si ya se ha creado la cuenta, se puede pulsar sobre “Login” e iniciar sesión.</a:t>
            </a:r>
            <a:endParaRPr sz="1600">
              <a:latin typeface="Arial"/>
              <a:ea typeface="Arial"/>
              <a:cs typeface="Arial"/>
              <a:sym typeface="Arial"/>
            </a:endParaRPr>
          </a:p>
        </p:txBody>
      </p:sp>
      <p:pic>
        <p:nvPicPr>
          <p:cNvPr id="151" name="Google Shape;151;p15"/>
          <p:cNvPicPr preferRelativeResize="0"/>
          <p:nvPr/>
        </p:nvPicPr>
        <p:blipFill rotWithShape="1">
          <a:blip r:embed="rId3">
            <a:alphaModFix/>
          </a:blip>
          <a:srcRect b="43662" l="0" r="50685" t="11115"/>
          <a:stretch/>
        </p:blipFill>
        <p:spPr>
          <a:xfrm>
            <a:off x="1024875" y="2571750"/>
            <a:ext cx="3152650" cy="2033024"/>
          </a:xfrm>
          <a:prstGeom prst="rect">
            <a:avLst/>
          </a:prstGeom>
          <a:noFill/>
          <a:ln>
            <a:noFill/>
          </a:ln>
        </p:spPr>
      </p:pic>
      <p:sp>
        <p:nvSpPr>
          <p:cNvPr id="152" name="Google Shape;152;p15"/>
          <p:cNvSpPr txBox="1"/>
          <p:nvPr/>
        </p:nvSpPr>
        <p:spPr>
          <a:xfrm>
            <a:off x="1886739" y="4604775"/>
            <a:ext cx="1077600" cy="8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FFFFFF"/>
                </a:solidFill>
                <a:latin typeface="Lato"/>
                <a:ea typeface="Lato"/>
                <a:cs typeface="Lato"/>
                <a:sym typeface="Lato"/>
              </a:rPr>
              <a:t>Registro</a:t>
            </a:r>
            <a:endParaRPr sz="1600">
              <a:solidFill>
                <a:srgbClr val="FFFFFF"/>
              </a:solidFill>
              <a:latin typeface="Lato"/>
              <a:ea typeface="Lato"/>
              <a:cs typeface="Lato"/>
              <a:sym typeface="Lato"/>
            </a:endParaRPr>
          </a:p>
        </p:txBody>
      </p:sp>
      <p:sp>
        <p:nvSpPr>
          <p:cNvPr id="153" name="Google Shape;153;p15"/>
          <p:cNvSpPr txBox="1"/>
          <p:nvPr/>
        </p:nvSpPr>
        <p:spPr>
          <a:xfrm>
            <a:off x="5574738" y="4604775"/>
            <a:ext cx="3000000" cy="4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FFFFFF"/>
                </a:solidFill>
                <a:latin typeface="Lato"/>
                <a:ea typeface="Lato"/>
                <a:cs typeface="Lato"/>
                <a:sym typeface="Lato"/>
              </a:rPr>
              <a:t>Inicio de sesión</a:t>
            </a:r>
            <a:endParaRPr/>
          </a:p>
        </p:txBody>
      </p:sp>
      <p:pic>
        <p:nvPicPr>
          <p:cNvPr id="154" name="Google Shape;154;p15"/>
          <p:cNvPicPr preferRelativeResize="0"/>
          <p:nvPr/>
        </p:nvPicPr>
        <p:blipFill rotWithShape="1">
          <a:blip r:embed="rId4">
            <a:alphaModFix/>
          </a:blip>
          <a:srcRect b="44322" l="0" r="58482" t="11902"/>
          <a:stretch/>
        </p:blipFill>
        <p:spPr>
          <a:xfrm>
            <a:off x="4722550" y="2571750"/>
            <a:ext cx="3427858" cy="20330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sp>
        <p:nvSpPr>
          <p:cNvPr id="160" name="Google Shape;160;p16"/>
          <p:cNvSpPr txBox="1"/>
          <p:nvPr>
            <p:ph idx="1" type="body"/>
          </p:nvPr>
        </p:nvSpPr>
        <p:spPr>
          <a:xfrm>
            <a:off x="1043850" y="1116150"/>
            <a:ext cx="7374000" cy="13050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600">
                <a:latin typeface="Arial"/>
                <a:ea typeface="Arial"/>
                <a:cs typeface="Arial"/>
                <a:sym typeface="Arial"/>
              </a:rPr>
              <a:t>En la pestaña boleras tendremos un buscador en el cual podemos introducir el código postal o el nombre de la ciudad en la que queremos encontrar una bolera. Si la búsqueda se realiza por código postal y no se encuentran resultados, se mostrarán como sugerencia las boleras que estén en la misma provincia.</a:t>
            </a:r>
            <a:endParaRPr sz="1600">
              <a:latin typeface="Arial"/>
              <a:ea typeface="Arial"/>
              <a:cs typeface="Arial"/>
              <a:sym typeface="Arial"/>
            </a:endParaRPr>
          </a:p>
        </p:txBody>
      </p:sp>
      <p:pic>
        <p:nvPicPr>
          <p:cNvPr id="161" name="Google Shape;161;p16"/>
          <p:cNvPicPr preferRelativeResize="0"/>
          <p:nvPr/>
        </p:nvPicPr>
        <p:blipFill rotWithShape="1">
          <a:blip r:embed="rId3">
            <a:alphaModFix/>
          </a:blip>
          <a:srcRect b="11110" l="0" r="11527" t="11574"/>
          <a:stretch/>
        </p:blipFill>
        <p:spPr>
          <a:xfrm>
            <a:off x="2308650" y="2571750"/>
            <a:ext cx="4844376" cy="23812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sp>
        <p:nvSpPr>
          <p:cNvPr id="167" name="Google Shape;167;p17"/>
          <p:cNvSpPr txBox="1"/>
          <p:nvPr>
            <p:ph idx="1" type="body"/>
          </p:nvPr>
        </p:nvSpPr>
        <p:spPr>
          <a:xfrm>
            <a:off x="1297500" y="1116150"/>
            <a:ext cx="7038900" cy="10917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600">
                <a:latin typeface="Arial"/>
                <a:ea typeface="Arial"/>
                <a:cs typeface="Arial"/>
                <a:sym typeface="Arial"/>
              </a:rPr>
              <a:t>Si la </a:t>
            </a:r>
            <a:r>
              <a:rPr lang="es" sz="1600">
                <a:latin typeface="Arial"/>
                <a:ea typeface="Arial"/>
                <a:cs typeface="Arial"/>
                <a:sym typeface="Arial"/>
              </a:rPr>
              <a:t>búsqueda</a:t>
            </a:r>
            <a:r>
              <a:rPr lang="es" sz="1600">
                <a:latin typeface="Arial"/>
                <a:ea typeface="Arial"/>
                <a:cs typeface="Arial"/>
                <a:sym typeface="Arial"/>
              </a:rPr>
              <a:t> tiene </a:t>
            </a:r>
            <a:r>
              <a:rPr lang="es" sz="1600">
                <a:latin typeface="Arial"/>
                <a:ea typeface="Arial"/>
                <a:cs typeface="Arial"/>
                <a:sym typeface="Arial"/>
              </a:rPr>
              <a:t>éxito aparecerá la bolera que cumpla con los parámetros de búsqueda. En caso de fallo, se mostrarán las boleras que se encuentren en esa provincia. En ambos casos aparece un enlace para acceder a cada bolera.</a:t>
            </a:r>
            <a:endParaRPr sz="1600">
              <a:latin typeface="Arial"/>
              <a:ea typeface="Arial"/>
              <a:cs typeface="Arial"/>
              <a:sym typeface="Arial"/>
            </a:endParaRPr>
          </a:p>
        </p:txBody>
      </p:sp>
      <p:pic>
        <p:nvPicPr>
          <p:cNvPr id="168" name="Google Shape;168;p17"/>
          <p:cNvPicPr preferRelativeResize="0"/>
          <p:nvPr/>
        </p:nvPicPr>
        <p:blipFill rotWithShape="1">
          <a:blip r:embed="rId3">
            <a:alphaModFix/>
          </a:blip>
          <a:srcRect b="11527" l="0" r="2419" t="11620"/>
          <a:stretch/>
        </p:blipFill>
        <p:spPr>
          <a:xfrm>
            <a:off x="2013575" y="2421200"/>
            <a:ext cx="5606750" cy="2483924"/>
          </a:xfrm>
          <a:prstGeom prst="rect">
            <a:avLst/>
          </a:prstGeom>
          <a:noFill/>
          <a:ln>
            <a:noFill/>
          </a:ln>
        </p:spPr>
      </p:pic>
      <p:cxnSp>
        <p:nvCxnSpPr>
          <p:cNvPr id="169" name="Google Shape;169;p17"/>
          <p:cNvCxnSpPr/>
          <p:nvPr/>
        </p:nvCxnSpPr>
        <p:spPr>
          <a:xfrm rot="10800000">
            <a:off x="6977250" y="3786200"/>
            <a:ext cx="357000" cy="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sp>
        <p:nvSpPr>
          <p:cNvPr id="175" name="Google Shape;175;p18"/>
          <p:cNvSpPr txBox="1"/>
          <p:nvPr>
            <p:ph idx="1" type="body"/>
          </p:nvPr>
        </p:nvSpPr>
        <p:spPr>
          <a:xfrm>
            <a:off x="1297500" y="1053200"/>
            <a:ext cx="7038900" cy="11295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600">
                <a:latin typeface="Arial"/>
                <a:ea typeface="Arial"/>
                <a:cs typeface="Arial"/>
                <a:sym typeface="Arial"/>
              </a:rPr>
              <a:t>Si hacemos click en uno de los enlaces que aparecen en la diapositiva anterior, nos llevará a la pestaña de la bolera para que podamos realizar una reserva.</a:t>
            </a:r>
            <a:endParaRPr sz="1600">
              <a:latin typeface="Arial"/>
              <a:ea typeface="Arial"/>
              <a:cs typeface="Arial"/>
              <a:sym typeface="Arial"/>
            </a:endParaRPr>
          </a:p>
        </p:txBody>
      </p:sp>
      <p:pic>
        <p:nvPicPr>
          <p:cNvPr id="176" name="Google Shape;176;p18"/>
          <p:cNvPicPr preferRelativeResize="0"/>
          <p:nvPr/>
        </p:nvPicPr>
        <p:blipFill rotWithShape="1">
          <a:blip r:embed="rId3">
            <a:alphaModFix/>
          </a:blip>
          <a:srcRect b="21755" l="0" r="0" t="12036"/>
          <a:stretch/>
        </p:blipFill>
        <p:spPr>
          <a:xfrm>
            <a:off x="1443900" y="2260250"/>
            <a:ext cx="6746102" cy="25122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GUIA DE USUARIO</a:t>
            </a:r>
            <a:endParaRPr/>
          </a:p>
        </p:txBody>
      </p:sp>
      <p:sp>
        <p:nvSpPr>
          <p:cNvPr id="182" name="Google Shape;182;p19"/>
          <p:cNvSpPr txBox="1"/>
          <p:nvPr>
            <p:ph idx="1" type="body"/>
          </p:nvPr>
        </p:nvSpPr>
        <p:spPr>
          <a:xfrm>
            <a:off x="1297500" y="10657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600">
                <a:latin typeface="Arial"/>
                <a:ea typeface="Arial"/>
                <a:cs typeface="Arial"/>
                <a:sym typeface="Arial"/>
              </a:rPr>
              <a:t>También </a:t>
            </a:r>
            <a:r>
              <a:rPr lang="es" sz="1600">
                <a:latin typeface="Arial"/>
                <a:ea typeface="Arial"/>
                <a:cs typeface="Arial"/>
                <a:sym typeface="Arial"/>
              </a:rPr>
              <a:t>podríamos</a:t>
            </a:r>
            <a:r>
              <a:rPr lang="es" sz="1600">
                <a:latin typeface="Arial"/>
                <a:ea typeface="Arial"/>
                <a:cs typeface="Arial"/>
                <a:sym typeface="Arial"/>
              </a:rPr>
              <a:t> haber llegado hasta la pestaña anterior pulsando en el apartado “Reservar pista” de la cabecera. Esta opción permite buscar la bolera por nombre, o si no lo conocemos, volver a buscar por localización.</a:t>
            </a:r>
            <a:endParaRPr sz="1600">
              <a:latin typeface="Arial"/>
              <a:ea typeface="Arial"/>
              <a:cs typeface="Arial"/>
              <a:sym typeface="Arial"/>
            </a:endParaRPr>
          </a:p>
        </p:txBody>
      </p:sp>
      <p:pic>
        <p:nvPicPr>
          <p:cNvPr id="183" name="Google Shape;183;p19"/>
          <p:cNvPicPr preferRelativeResize="0"/>
          <p:nvPr/>
        </p:nvPicPr>
        <p:blipFill rotWithShape="1">
          <a:blip r:embed="rId3">
            <a:alphaModFix/>
          </a:blip>
          <a:srcRect b="39605" l="0" r="47542" t="12036"/>
          <a:stretch/>
        </p:blipFill>
        <p:spPr>
          <a:xfrm>
            <a:off x="2439175" y="2429875"/>
            <a:ext cx="4265650" cy="2211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sp>
        <p:nvSpPr>
          <p:cNvPr id="189" name="Google Shape;189;p20"/>
          <p:cNvSpPr txBox="1"/>
          <p:nvPr>
            <p:ph idx="1" type="body"/>
          </p:nvPr>
        </p:nvSpPr>
        <p:spPr>
          <a:xfrm>
            <a:off x="1297500" y="1044725"/>
            <a:ext cx="7038900" cy="11631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600">
                <a:latin typeface="Arial"/>
                <a:ea typeface="Arial"/>
                <a:cs typeface="Arial"/>
                <a:sym typeface="Arial"/>
              </a:rPr>
              <a:t>Cuando se realiza una</a:t>
            </a:r>
            <a:r>
              <a:rPr lang="es" sz="1600">
                <a:latin typeface="Arial"/>
                <a:ea typeface="Arial"/>
                <a:cs typeface="Arial"/>
                <a:sym typeface="Arial"/>
              </a:rPr>
              <a:t> reserva, nos permite marcar la opción de reservar zapatos. Si hemos marcado esa opción,</a:t>
            </a:r>
            <a:r>
              <a:rPr lang="es" sz="1600">
                <a:latin typeface="Arial"/>
                <a:ea typeface="Arial"/>
                <a:cs typeface="Arial"/>
                <a:sym typeface="Arial"/>
              </a:rPr>
              <a:t> </a:t>
            </a:r>
            <a:r>
              <a:rPr lang="es" sz="1600">
                <a:latin typeface="Arial"/>
                <a:ea typeface="Arial"/>
                <a:cs typeface="Arial"/>
                <a:sym typeface="Arial"/>
              </a:rPr>
              <a:t>podremos especificar el número de zapatos de cada talla que necesitamos accediendo al apartado “zapatillas”.</a:t>
            </a:r>
            <a:endParaRPr sz="1600">
              <a:latin typeface="Arial"/>
              <a:ea typeface="Arial"/>
              <a:cs typeface="Arial"/>
              <a:sym typeface="Arial"/>
            </a:endParaRPr>
          </a:p>
        </p:txBody>
      </p:sp>
      <p:pic>
        <p:nvPicPr>
          <p:cNvPr id="190" name="Google Shape;190;p20"/>
          <p:cNvPicPr preferRelativeResize="0"/>
          <p:nvPr/>
        </p:nvPicPr>
        <p:blipFill rotWithShape="1">
          <a:blip r:embed="rId3">
            <a:alphaModFix/>
          </a:blip>
          <a:srcRect b="22597" l="0" r="0" t="11578"/>
          <a:stretch/>
        </p:blipFill>
        <p:spPr>
          <a:xfrm>
            <a:off x="1297500" y="2270675"/>
            <a:ext cx="6955224" cy="2575176"/>
          </a:xfrm>
          <a:prstGeom prst="rect">
            <a:avLst/>
          </a:prstGeom>
          <a:noFill/>
          <a:ln>
            <a:noFill/>
          </a:ln>
        </p:spPr>
      </p:pic>
      <p:cxnSp>
        <p:nvCxnSpPr>
          <p:cNvPr id="191" name="Google Shape;191;p20"/>
          <p:cNvCxnSpPr/>
          <p:nvPr/>
        </p:nvCxnSpPr>
        <p:spPr>
          <a:xfrm rot="10800000">
            <a:off x="4403775" y="2571775"/>
            <a:ext cx="0" cy="595200"/>
          </a:xfrm>
          <a:prstGeom prst="straightConnector1">
            <a:avLst/>
          </a:prstGeom>
          <a:noFill/>
          <a:ln cap="flat" cmpd="sng" w="9525">
            <a:solidFill>
              <a:srgbClr val="FF0000"/>
            </a:solidFill>
            <a:prstDash val="solid"/>
            <a:round/>
            <a:headEnd len="med" w="med" type="none"/>
            <a:tailEnd len="med" w="med" type="triangle"/>
          </a:ln>
        </p:spPr>
      </p:cxnSp>
      <p:sp>
        <p:nvSpPr>
          <p:cNvPr id="192" name="Google Shape;192;p20"/>
          <p:cNvSpPr/>
          <p:nvPr/>
        </p:nvSpPr>
        <p:spPr>
          <a:xfrm>
            <a:off x="4048125" y="2242200"/>
            <a:ext cx="711300" cy="2952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GUÍA DE USUARIO</a:t>
            </a:r>
            <a:endParaRPr/>
          </a:p>
        </p:txBody>
      </p:sp>
      <p:sp>
        <p:nvSpPr>
          <p:cNvPr id="198" name="Google Shape;198;p21"/>
          <p:cNvSpPr txBox="1"/>
          <p:nvPr>
            <p:ph idx="1" type="body"/>
          </p:nvPr>
        </p:nvSpPr>
        <p:spPr>
          <a:xfrm>
            <a:off x="1297500" y="1307850"/>
            <a:ext cx="7408800" cy="1075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600">
                <a:latin typeface="Arial"/>
                <a:ea typeface="Arial"/>
                <a:cs typeface="Arial"/>
                <a:sym typeface="Arial"/>
              </a:rPr>
              <a:t>La página zapatillas mostrará una lista con todas las reservas futuras para las que hemos querido reservar zapatos. Pulsando sobre zapatillas podremos especificar su cantidad y talla.</a:t>
            </a:r>
            <a:endParaRPr sz="1600">
              <a:latin typeface="Arial"/>
              <a:ea typeface="Arial"/>
              <a:cs typeface="Arial"/>
              <a:sym typeface="Arial"/>
            </a:endParaRPr>
          </a:p>
        </p:txBody>
      </p:sp>
      <p:pic>
        <p:nvPicPr>
          <p:cNvPr id="199" name="Google Shape;199;p21"/>
          <p:cNvPicPr preferRelativeResize="0"/>
          <p:nvPr/>
        </p:nvPicPr>
        <p:blipFill rotWithShape="1">
          <a:blip r:embed="rId3">
            <a:alphaModFix/>
          </a:blip>
          <a:srcRect b="29011" l="0" r="0" t="11806"/>
          <a:stretch/>
        </p:blipFill>
        <p:spPr>
          <a:xfrm>
            <a:off x="1769544" y="2482375"/>
            <a:ext cx="5949062" cy="2146775"/>
          </a:xfrm>
          <a:prstGeom prst="rect">
            <a:avLst/>
          </a:prstGeom>
          <a:noFill/>
          <a:ln>
            <a:noFill/>
          </a:ln>
        </p:spPr>
      </p:pic>
      <p:cxnSp>
        <p:nvCxnSpPr>
          <p:cNvPr id="200" name="Google Shape;200;p21"/>
          <p:cNvCxnSpPr/>
          <p:nvPr/>
        </p:nvCxnSpPr>
        <p:spPr>
          <a:xfrm rot="10800000">
            <a:off x="5001913" y="4162494"/>
            <a:ext cx="0" cy="2445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